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36.xml.rels" ContentType="application/vnd.openxmlformats-package.relationships+xml"/>
  <Override PartName="/ppt/slides/_rels/slide35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0.xml.rels" ContentType="application/vnd.openxmlformats-package.relationships+xml"/>
  <Override PartName="/ppt/slides/_rels/slide26.xml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4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29.xml.rels" ContentType="application/vnd.openxmlformats-package.relationships+xml"/>
  <Override PartName="/ppt/slides/_rels/slide7.xml.rels" ContentType="application/vnd.openxmlformats-package.relationships+xml"/>
  <Override PartName="/ppt/slides/_rels/slide28.xml.rels" ContentType="application/vnd.openxmlformats-package.relationships+xml"/>
  <Override PartName="/ppt/slides/_rels/slide6.xml.rels" ContentType="application/vnd.openxmlformats-package.relationships+xml"/>
  <Override PartName="/ppt/slides/_rels/slide25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31.xml.rels" ContentType="application/vnd.openxmlformats-package.relationships+xml"/>
  <Override PartName="/ppt/slides/_rels/slide20.xml.rels" ContentType="application/vnd.openxmlformats-package.relationships+xml"/>
  <Override PartName="/ppt/slides/_rels/slide32.xml.rels" ContentType="application/vnd.openxmlformats-package.relationships+xml"/>
  <Override PartName="/ppt/slides/_rels/slide21.xml.rels" ContentType="application/vnd.openxmlformats-package.relationships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2.xml" ContentType="application/vnd.openxmlformats-officedocument.presentationml.slide+xml"/>
  <Override PartName="/ppt/slides/slide29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27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5.wmf" ContentType="image/x-wmf"/>
  <Override PartName="/ppt/media/image4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3927600" y="2285640"/>
            <a:ext cx="4488120" cy="358092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3927600" y="2285640"/>
            <a:ext cx="4488120" cy="3580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68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pic>
        <p:nvPicPr>
          <p:cNvPr id="80" name="" descr=""/>
          <p:cNvPicPr/>
          <p:nvPr/>
        </p:nvPicPr>
        <p:blipFill>
          <a:blip r:embed="rId2"/>
          <a:stretch/>
        </p:blipFill>
        <p:spPr>
          <a:xfrm>
            <a:off x="3927600" y="2285640"/>
            <a:ext cx="4488120" cy="3580920"/>
          </a:xfrm>
          <a:prstGeom prst="rect">
            <a:avLst/>
          </a:prstGeom>
          <a:ln>
            <a:noFill/>
          </a:ln>
        </p:spPr>
      </p:pic>
      <p:pic>
        <p:nvPicPr>
          <p:cNvPr id="81" name="" descr=""/>
          <p:cNvPicPr/>
          <p:nvPr/>
        </p:nvPicPr>
        <p:blipFill>
          <a:blip r:embed="rId3"/>
          <a:stretch/>
        </p:blipFill>
        <p:spPr>
          <a:xfrm>
            <a:off x="3927600" y="2285640"/>
            <a:ext cx="4488120" cy="3580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371600" y="685800"/>
            <a:ext cx="9600840" cy="68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371600" y="415656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358092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91360" y="415656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371600" y="228600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91360" y="2286000"/>
            <a:ext cx="46850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1371600" y="4156560"/>
            <a:ext cx="9600840" cy="170784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1915200" y="1788480"/>
            <a:ext cx="8361000" cy="209772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7200" spc="-1" strike="noStrike" cap="all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752760" y="6453360"/>
            <a:ext cx="1607760" cy="404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12/6/17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584080" y="6453360"/>
            <a:ext cx="7022880" cy="4042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9830520" y="6453360"/>
            <a:ext cx="1595880" cy="4042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A16D623-DE94-4D44-B9D4-FE8092E4E39C}" type="slidenum">
              <a:rPr b="0" lang="en-US" sz="12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6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8151840" y="1685520"/>
            <a:ext cx="3274560" cy="4408200"/>
          </a:xfrm>
          <a:custGeom>
            <a:avLst/>
            <a:gdLst/>
            <a:ah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 flipH="1" flipV="1">
            <a:off x="752760" y="743760"/>
            <a:ext cx="3275280" cy="4408200"/>
          </a:xfrm>
          <a:custGeom>
            <a:avLst/>
            <a:gdLst/>
            <a:ah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Click to edit the outline text format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Second Outline Level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Third Outline Level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Fourth Outline Level</a:t>
            </a:r>
            <a:endParaRPr b="0" lang="en-US" sz="16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Fifth Outline Level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Sixth Outline Level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Seventh Outline Level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fed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78080" y="360"/>
            <a:ext cx="2282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0840" cy="1485720"/>
          </a:xfrm>
          <a:prstGeom prst="rect">
            <a:avLst/>
          </a:prstGeom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1371600" y="2286000"/>
            <a:ext cx="9600840" cy="358092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Click to edit the outline text format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Second Outline Level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Third Outline Level</a:t>
            </a:r>
            <a:endParaRPr b="0" i="1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Fourth Outline Level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Fifth Outline Level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Sixth Outline Level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Seventh Outline LevelClick to edit Master text styles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Second level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Third level</a:t>
            </a:r>
            <a:endParaRPr b="0" i="1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3" marL="18288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Fourth level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4" marL="22860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6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Fifth level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1390680" y="6453360"/>
            <a:ext cx="1204200" cy="4042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12/6/17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2893680" y="6453360"/>
            <a:ext cx="6280560" cy="4042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9472680" y="6453360"/>
            <a:ext cx="1595880" cy="4042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C900C1D-D757-485C-80F2-E32A2150038C}" type="slidenum">
              <a:rPr b="0" lang="en-US" sz="12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915200" y="1788480"/>
            <a:ext cx="8361000" cy="20977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3600" spc="-1" strike="noStrike" cap="all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Новине у радним односима и платама за запослене у здравственим установама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2679840" y="3956400"/>
            <a:ext cx="6831360" cy="1085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12000"/>
              </a:lnSpc>
            </a:pPr>
            <a:r>
              <a:rPr b="0" lang="en-US" sz="23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Министарство државне управе и локалне самоуправе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Премештај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Премештај је могућ на послове који се раде у истом степену и врсти стручне спреме као послови које запослени ради пре премештаја и за које запослени испуњава услове из Правилника – постојеће решење из ЗОР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Трајни премештај код истог послодавца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због потребе организације рада (у складу са ЗОР и КУ)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на удаљеност у друго место рада до 50 км ако се премештајем мења и место рада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послодавац доноси решење о премештају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има право на судску заштиту у складу са ЗОР или посебним законом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Премештај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Привремени премештај код истог послодавца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због замене одсутног запосленог или повећаног обима посла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траје најдуже 45 радних дана у току календарске године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има право да се врати на радно место на којем је радио пре премештаја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време премештаја запослени задржава сва права на свом радном месту, ако су за њега повољнија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Послодавац доноси решење о премештају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има право на судску заштиту у складу са ЗОР или посебним законом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Премештај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1371600" y="1806840"/>
            <a:ext cx="9600840" cy="44064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Привремени премештај на рад код другог послодавца у оквиру делатности исте јавне службе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због потребе извршења одређеног посла или повећаног обима посла код другог послодавца или због привременог престанка потребе за радом запсосленог ако рад у јавној служби из које се премешта може да се несметано организује без додатног запошљавања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само на исте послове које запослени већ ради код послодавца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траје док трају разлози за премештај а најдуже  три месеца без сагласности запосленог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се враћа након истека премештаја на своје старо радно место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Премештај се спроводи споразумом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уређује и начин обезбеђивања средства за плату, накнаду плате због привремене спречености за рад и накнаду других трошкова који се везују за рад запосленог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Преузимање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на неодређено време може бити преузет без конкурса код другог послодавца у оквиру делатности исте јавне службе на одговарајуће радно место 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Потребан споразум директора тих јавних служби и сагласност запосленог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Споразумом се уређује начин остваривања права које је запослени стекао код послодавца од кога се преузима (коришћење годишњег одмора, исплата плате и осталих примања)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Могуће преузимање и другу јавну службу и узајамно преузимање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Конкурс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371600" y="2286000"/>
            <a:ext cx="9600840" cy="3839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Конкурс се спроводи ради попуњавања радних места која нису попуњена код послодавца премештајем или преузимањем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радни однос на неодређено време, а на одређено време ако је законом којим се уређује рад јавне службе, односно КУ тако одређено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Конкурс спроводи конкурсна комисија која има три члана, коју именује директор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Чланови конкурсне комисије морају да имају најмање исти степен стручне спреме, односно образовања које се захтева за радно место за које се спроводи конкурс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Конкурсна комисија одлучује о избору најбољег кандидата а директор доноси решење  о избору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Рад директора јавне службе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Именовање директора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конкурсном поступку заснованом на вредновању кандидата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Директор има право да се након престанка дужности директора у једном мандату врати на радно место чије послове је обављао пре именовања за директора, осим ако законом којим се уређује рад јавне службе није одређен другачији рок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Именовање вршиоца дужности директора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најдуже годину дана, осим ако законом којим се уређује рад јавне службе није одређен други период именовања вршиоца дужности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Интерно тржиште рада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Законом којим се уређује рад јавне службе може да  се уреди интерно тржиште рада у циљу планирања кадрова у одређеној области рада јавне службе, остваривања потреба јавних служби за кадровским капацитетима, утврђивања  података о радним местима у јавној службама која нису попуњена, података о запосленима за чијим радом је престала потреба, као и података о другим кадровским потребама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Тим законом се утврђује начин попуњавања радних места запосленима са интерног тржишта рада и однос тог попуњавања са начинима попуњавања из овог закона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561680" y="55512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1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Радно време, одмори и одсуства</a:t>
            </a: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
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Обавеза приправности у јавној служби утврђује се законом којим се уређује рад јавне службе, а одлуком о увођењу приправности коју доноси директор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Трудници, мајци са дететом до три године живота, самохраном родитељу детета до седме година живота или детета са инвалидитетом и умерено до тешко ометеном у развоју, може се одредити приправност само уз његову писмену сагласност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Скраћено радно време, прерасподела радног времена, непуно радно време и прековремени рад – у складу са Законом о раду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Уводи се обавеза да запослени настави пружање услуге кориснику јавне службе и након истека свог радног времена ако би прекидом рада могао да угрози живот и здравље корисника, док траје неопходност пружања услуге а најкасније док му се не обезбеди замена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са дететом до седме године живота има право да на свој захтев, из радног односа са пуним пређе у радни однос са непуним радним временом најмање са половином пуног радног времена и да се након тога врати на пуно радно време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1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Радно време, одмори и одсуства</a:t>
            </a: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
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1371600" y="1716120"/>
            <a:ext cx="10184760" cy="5141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Дежурство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6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Уводи се само ако је законом којим се уређује рад јавне службе прописана обавеза непрекидне доступности услуга јавне службе корисницима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1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уводи се ако радом у сменама и прерасподелом радног времена није могуће да се обезбеди непрекидно пружање услуге корисницима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6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просечно недељно радно време, са прековременим радом и дежурством, на четворомесечном нивоу не може да буде дуже од 48 часова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КУ се може утврдити да се просечно радно време везује за период од девет месеци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6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укупно радно време не може да траје дуже од 60 часова недељно, осим у недељама у којима се нерадно празнују државни и верски празници у складу са законом, када радно време не може да траје дуже од 70 часова недељно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6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Запосленом који се сагласио да у организацији рада са дежурством ради дуже од утврђеног времена, часови рада дужи од просечног радног времена исплаћују се као прековремени рад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часови прековременог рада могу да се прерачунају у слободне сате на захтев запосленог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6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Обавезује се оснивач јавних служби да најмање једном у 5 година изврши анализу трошкова рада насталих дежурством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Радно време, одмори и одсуства</a:t>
            </a: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
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Годишњи одмор у складу са Законом о раду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Посебности: траје највише 35 радних дана за годину дана рада код послодавца а изузетно, због природе делатности која се обавља у јавним службама право на годишњи одмор може појединим категоријама запослених колективним уговором бити утврђено у трајању највише од 40 радних дана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Послодавац је у обавези да води евиденцију доласка и одласка са посла запослених, ради остваривања права и утврђивања одговорности запослених по основу присуства на раду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Предмет закона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ЗАКОН О СИСТЕМУ ПЛАТА ЗАПОСЛЕНИХ У ЈАВНОМ СЕКТОРУ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ПРЕДЛОГ ЗАКОНА О ЗАПОСЛЕНИМА У ЈАВНИМ СЛУЖБАМА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Каталог радних места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Уредба о коефицијентима за радна места из Каталога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Закон о буџету – основица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Уредба о накнади трошкова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Вредновање резулата рада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Успоставља се систем вредновања резултата рада запослених у циљу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напредовања кроз платне разреде по основу постигнутих резултата рада изнад стандардних или очекиваних;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процене радних и стручних способности за обављање послова радног места запосленог на пробном раду;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правилног одлучивања о упућивању запослених на стручно усавршавање и додатно образовање;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изрицања мера за неостваривање резултата рада у складу са законом;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одлучивања о другим правима и обавезама запосленог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Систем ће се успостављати током 2018. и 2019. године, у циљу његове примене од 1. јануара 2020.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Вредновање резулата рада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1371600" y="2286000"/>
            <a:ext cx="9600840" cy="4571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Систем вредновања резултата рада подразумева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утврђивање стандардних, односно очекиваних резултата рада за обављање послова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утврђивање остварених резултата рада и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изражавање њихове вредности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Колективним уговором се може ближе уредити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стандардни, односно очекивани резултати рада за послове који се обављају у јавној служби и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мерило и начин њиховог мерења, односно показатељ резултата рада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Вредновање резулата рада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Поступак утврђивања остварених резултата рада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актом ресорног министра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На основу остварених резултата рада утврђује се да је запослени остварио стандардне, односно очекиване резултате рада или да је успешност у обављању послова испод или изнад стандардних, односно очекиваних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Спроводи се и вредновање резултата рада директора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Технолошки вишкови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1371600" y="2065680"/>
            <a:ext cx="9600840" cy="42796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Спроводе се у складу са Законом о раду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Новина: ако јавна служба нема обавезу доношења програма у складу са законом, дужна је да пре престанка радног односа примени критеријуме за утврђивање вишка запослених који су прописани општим актом, односно одлуком послодавца о потреби утврђивања вишка запослених ако критеријуми нису утврђени општим актом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Спроводе се по основу рационализација и оптимизације рада јавних служби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мерама оснивача престаје потреба за радом одређеног броја запослених код више послодаваца који обављају делатаност те јавне службе, оснивач  може да донесе одлуку о рационализацији и оптимизацији рада јавних служби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6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Критеријуми за утврђивање запослених за чијим радом је престала потреба који се утврђују у одлуци оснивача, могу се разликовати од критеријума који су утврђени посебним колективним уговором за одређену јавну службу, само ако постоји сагласност репрезентитавних синидката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Плата и друга примања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1371600" y="1690920"/>
            <a:ext cx="9600840" cy="4599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Структура плате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Основна плата – основица и коефицијент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Увећана плата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Начин одређивања оснивице и матрица коефицијената је уређена системским законом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Актом Владе који ће бити донет до почетка примене закона се врши разврставање у матрици, односно општим актом за установе које нису директни или индидректни корисници буџета уз сагласност оснивача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упоредива радна места мораће да се одреде исти коефицијенти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1" lang="en-US" sz="2000" spc="-1" strike="noStrike" u="sng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Почетни коефицијент</a:t>
            </a: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радног места ће да одговара коефицијенту из акта Владе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Изузетак: лице које има радно искуство на пословима радног места на којима заснива радни однос у трајању од најмање осам година и посебна знања којима може да допринесе унапређењу рада и квалитету обављања послова на свом радном месту, уговором о раду може да се одреди већи коефицијент у распону до два платна разреда у односу на почетни коефицијент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Прописује се </a:t>
            </a:r>
            <a:r>
              <a:rPr b="1" lang="en-US" sz="2000" spc="-1" strike="noStrike" u="sng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корективни коефицијент</a:t>
            </a: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за здравствене раднике који раде у тимовима у областима интервентне кардиологије, интервентне неурологије и за пресађивање органа и ткива, као и здравствене сараднике који раде у тимовима за пресађивање органа и ткива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Основни коефицијент се увећава за 20%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приликом премештаја на друго радно место задржава увећање коефицијента које је имао по основу резултата рада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Плата и друга примања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Увећање коефицијента по основу вредновања рада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који је две године узастопно постигао резултате рада изнад стандардних или очекиваних, може да напредује највише за два платна разреда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који је у периоду од четири године узастопно остварио стандардне или очекиване резултате рада, а бар једном у том периоду резултате рада изнад стандардних или очекиваних, може да напредује највише за један платни разред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који је у периоду од пет година узастопно остварио стандардне или очекиване резултате рада може да напредује највише за један платни разред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Право на напредовање немају запослени чији опис у Каталогу утврђује одговорност везану за руковођење јавном службом, као ни запослени на радним местима која су разврстана у 12. и 13. платну групу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Плата и друга примања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Увећана плата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руковођење унутрашњом организационом јединицом aкo руковођење није вредновано у коефицијенту радног места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висини од 10% основне плате ако непосредно руководи радом до 20 запослених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висини од 15% своје основне плате ако непосредно руководи радом најмање 20 запослених</a:t>
            </a: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Плата и друга примања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3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Увећана плата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дежурство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висини од 26% основне плате за сваки сат дежурства, осим ако рад у дежурству није вреднован у коефицијенту радног места чије послове запослени обавља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рад по позиву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висини од 26% основне плате ако се рад по позиву обавља ван редовног радног времена запослеог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додатно оптерећење на раду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од најмање 10 радних дана месечно износи 4% основне плате или 5% основне плате ако запослени замењује руководиоца унутрашње јединице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од најмање 20 радних дана месечно износи 8% основне плате или 10% основне плате ако запослени замењује руководиоца унутрашње јединице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Увећање плате за додатно оптерећење на раду искључује увећање плате за обављање тих послова у прековременом раду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	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Плате и друга примања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1371600" y="1630440"/>
            <a:ext cx="9600840" cy="4847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Увећана плата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због посебних услова рада који се не вреднују у почетном коефицијенту </a:t>
            </a:r>
            <a:r>
              <a:rPr b="0" i="1" lang="en-US" sz="2000" spc="-1" strike="noStrike" u="sng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области здравства</a:t>
            </a: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за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рад недељом – 20% од основне плате за сваки сат рада недељом;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због посебних услова рада који се не вреднују у почетном коефицијенту </a:t>
            </a:r>
            <a:r>
              <a:rPr b="0" i="1" lang="en-US" sz="2000" spc="-1" strike="noStrike" u="sng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области социјалне заштите</a:t>
            </a: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за: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запослене стручне раднике у центрима за социјални рад који обављају послове старатеља до 10 штићеника у име органа старатељства када дужност старатељства врши орган старељства непосредно у висини од 2% од основне плате, односно преко 10 штићеника у висини од  4% од основне плате,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рад недељом – 20% од основне плате за сваки сат рада недељом;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директора, односно запосленог у установама социјалне заштите за смештај корисника који је постављен за старатеља до 10 штићеника смештених у тој установи  у висини од 2% од основне плате, односно преко 10 штићеника у висини од 4% од основне плате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1" lang="en-US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Досадашњи додаци на плату који се не спомињу у овом закону, постају саставни део основне плате и ти услови ће се вредновати у основном коефицијенту, а основна плата ће се задржати на нивоу плате са тим додацима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Плате и друга примања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Увећана плата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посебну стручну оспособљеност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који је стекао научни назив доктор наука, у области рада чије  послове обавља на свом радном месту и које није услов за обављање послова његовог радног места, има право на увећање плате до 6% основне плате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који има стечен академски назив магистар наука, односно стручни назив специјалиста према прописима о високом образовању који су се примењивали до 10. септембра 2005. године, односно запослени који има стечен стручни назив специјалиста академских студија или примаријус, у области рада чије послове обавља на свом радном месту, има право на увећање плате до 4% основне плате ако стицање тог звања, односно назива није услов за обављање послова његовог радног места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Запосленом који у складу са законом којим се уређује рад јавне службе обавља послове ментора, може се увећати плата до 10% основне плате у складу са правилима увећања утврђеним општим актом 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3" marL="18288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То се не односи на менторе који прати рад приправника за време приправничког стажа</a:t>
            </a:r>
            <a:endParaRPr b="0" lang="en-US" sz="16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Предмет закона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1371600" y="1972080"/>
            <a:ext cx="9600840" cy="4626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Уређује институте који су заједнички за све јавне службе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Начела деловања запослених у јавним службама, права и обавезе запослених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Уређење аката о систематизацији у складу са Каталогом радних места у јавним службама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Попуњавање радних места у јавним службама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Конкурсни поступак за пријем у радни однос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Вредновање резултата рада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Плате, накнаде плате, накнада трошкова и друга примања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Престанак радног односа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Плата и друга примања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1371600" y="2286000"/>
            <a:ext cx="9600840" cy="4235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Увећана плата из сопствених прихода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у установама које остварују сопствене приходе у складу са Законом о буџетском систему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Високообразовне, научне установе и установе културе  и друге установе које имају сопствене приходе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Плата може да се увећава  сразмерно учешћу трошкова рада запосленог у стицању сопствених прихода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Елементи за утврђивање учешћа трошкова рада запосленог у стицању сопствених прихода уређују се општим актом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Удео средстава за увећање плата у сопственом приходу установе израчунава се на основу критеријима утврђених посебним законима којима се уређује област рада јавне службе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Увећана плата у складу са системским законом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рад ноћу, рад на дан празника који није радни дан, прековремени рад, приправност и минули рад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Плата и друга примања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1371600" y="2286000"/>
            <a:ext cx="9600840" cy="4169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Право на накнаду плате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складу са законом којим се уређује систем плата у јавном сектору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Право на накнаду трошкова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на накнаду трошкова превоза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висини цене превозне карте у јавном саобраћају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3" marL="18288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од места становања до места рада не постоји јавни саобраћај запослени има право на накнаду за превоз у висини цене месечне претплатне карте у јавном саобраћају за сличну најближу релацију за коју постоји јавни превоз, односно у висини цене карте ако не постоји месечна претплатна карта или ако распоред радног времена запосленог не одговара организацији јавног превоза за који се утврђује месечна претплатна карта</a:t>
            </a:r>
            <a:endParaRPr b="0" lang="en-US" sz="16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3" marL="18288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запослени промени место рада премештајем на захтев послодавца, а од места становања до места рада не постоји јавни саобраћај, запослени има право на накнаду трошкова за коришћење сопственог превоза у висини која је прописана за коришћење сопственог превоза за службени пут у земљи запосленог, односно на обезбеђивање превоза од стране послодавца ако запослени не може да користи сопствени превоз</a:t>
            </a:r>
            <a:endParaRPr b="0" lang="en-US" sz="16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3" marL="18288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запослени нема трошкове настале због одласка и доласка на рад неће остварити право на накнаду трошкова превоза</a:t>
            </a:r>
            <a:endParaRPr b="0" lang="en-US" sz="16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3" marL="18288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Ближи услови за остваривање права на накнаду трошкова превоза уређују се општим актом</a:t>
            </a:r>
            <a:endParaRPr b="0" lang="en-US" sz="16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Плата и друга примања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Право на накнаду трошкова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време проведено на службеном путу у земљи или иностранству, за смештај и исхрану док ради и борави на терену и на накнаду трошкова који су изазвани привременим или трајним премештајем у друго место рада, ако остваривање наведених права није обезбеђено на другачији начин, у складу са актом Владе.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Мора да се задржи минимум ниво затечених права 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исхрану у току рада и регрес за коришћење годишњег одмора у складу са законом којим се уређује систем плата у јавном сектору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друге трошкове у складу са КУ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Плата и друга примања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1371600" y="1740600"/>
            <a:ext cx="9600840" cy="4813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Право на отпремнину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одлазак у пензију у висини три просечне плате код послодавца, односно три просечне плате запосленог, односно три просечне зараде у Републици Србији, у зависности шта је за њега повољније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Због проглашења технолошких вишкова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висини збира трећине просечне плате запосленог за сваку навршену годину рада код свих послодавца у јавном сектору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висини отпремнине за одлазак у пензију за корисника старосне пензије и лице које на дан престанка радног односа има најмање 65 година живота и 15 година стажа осигурања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Због рационализације и оптимизације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Утврђује се одлуком оснивача у износу најмање за отпремнину за технолошки вишак 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Општим актом могу да се утврде право на јубиларну награду и друга примања у складу са општим прописима о раду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Престанак радног односа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1371600" y="2286000"/>
            <a:ext cx="9600840" cy="4213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Писменим споразумом у складу са ЗОР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 сили закона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када запослени наврши 65 година живота ако има најмање 15 година стажа осигурања (навршење радног века), осим ако законом којим се уређује рад јавне службе није другачије одређено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не положи посебан стручни испит који је услов за рад на радном месту – истеком последњег дана рока у којем је запослени према условима утврђеним посебним законом дужан да положи стручни испит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истеком мандата директора који није именован из реда запослених у тој јавној служби – истеком последњег дана мандата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из других разлога прописаних општим прописима о раду, односно законом којим се уређује рад јавне службе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Писменим отказом запосленог у складу са ЗОР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Отказом који даје послодавац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постоје оправдани разлози који се односе на радну способност запосленог и његово понашање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запослени својом  кривицом учини тежу повреду обавеза из радног односа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наступе оправдани разлози који се односе на потребе послодавца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другим случајевима у складу са ЗОР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Престанак радног односа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Отказ даје послодавац ако постоје оправдани разлози који се односе на радну способност и понашање запосленог и то: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се у току радног односа утврди да не испуњава здравствене услове за рад који су утврђени законом или Правилником, а нема другог одговарајућег радног места на које може бити премештен и за које испуњава услове за рад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послодавац је дужан да запосленог упути на плаћено одсуство које траје до престанка радног односа или до обезбеђивања одговарајућег радног места а најдуже 30 дана од сазнања за губитак здравствене способности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3" marL="18288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се запосленом за време плаћеног одсуства одлучује о праву на инвалидску пензију продужава се плаћено одсуство и рок за давање отказа до достављања правноснажне одлуке надлежног органа о оцени његове радне способности.</a:t>
            </a:r>
            <a:endParaRPr b="0" lang="en-US" sz="16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време плаћеног одсуства запослени остварује право на накнаду плате у висини основне плате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запослени коме радни однос престане има право на отпремнину као технолошки вишак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Престанак радног односа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запослени не остварује стандардне, односно очекиване резултате рада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послодавац је дужан да му у поступку редовног или ванредног вредновања његовог рада укаже на недостатке у раду и остави рок од најмање 30 дана за побољшање рада, након којег се његов рад вреднује поново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Послодавац може да упути запосленог на стручно оспособљавање, односно да му омогући одговарајућу обуку или сачини лични програм развоја у циљу отклањања недостатака у његовом раду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Послодавац може запосленом коме је након остављеног рока, рад вреднован испод стандардног, односно очекиваног да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3" marL="18288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откаже уговор о раду</a:t>
            </a:r>
            <a:endParaRPr b="0" lang="en-US" sz="16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3" marL="18288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премести га на друго одговарајуће радно место које одговара његовим знањима и способностима и за које запослени испуњава услове за рад прописане Правилником</a:t>
            </a:r>
            <a:endParaRPr b="0" lang="en-US" sz="16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3" marL="18288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да одреди коефицијент за обрачун и исплату плате запосленог у распону нижег платног разреда у односу на платни разред чији коефицијент запослени остварује, а највише до почетног коефицијента за послове његовог радног места</a:t>
            </a:r>
            <a:endParaRPr b="0" lang="en-US" sz="16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Овај основ почиње да се примењује од 1.1.2020. а до тада отказ се даје по одредбама ЗОР 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другим случајевима прописаним законом.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Престанак радног односа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1371600" y="2280600"/>
            <a:ext cx="9600840" cy="4373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Отказ који даје послодавац ако запослени својом кривицом учини тежу повреду обавеза из радног односа које су прописане законом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Отказ се спроводи у процедури из ЗОР или посебног закона с тим што се уводи обавеза формирања комисије из реда запослених која сачињава извештај о свим подацима и околностима које могу бити од утицаја на одлуку о отказу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6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састав, начин рада и обавезе чланова Комисије се уређују КУ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Послодавац може да уместо отказа запосленом изрекне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6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опомену са најавом отказа у којој се наводи да послодавац може да запосленом откаже уговор о раду без поновног упозорења у складу са законом, ако у наредном року од шест месеци учини исту тежу повреду обавезе из радног односа;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6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умањење плате у висини од 10% до 20% његове основне плате за месец у коме је донета мера, у трајању до три месеца, које се извршава обуставом од плате, односно накнаде плате;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6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другу меру одређена законом којим се уређује рад јавне службе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Престанак радног односа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Отказ због потреба послодавца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постоји потреба проглашења технолошких вишкова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послодавац не може на истим радним местима да запосли друго лице у року од шест месеца од дана престанка радног односа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дође до рационализације или оптимизације рада јавних служби услед мера оснивача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послодавац не може да на истим радним местима да запосли друго лице у периоду спровођења рационализације и једну годину након спроведене рационализације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запослени одбије закључење анекса уговора у складу са ЗОР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Лакше повреде обавеза из радног односа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Лакше повреде обавеза из радног односа су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учестало закашњавање, неоправдано одсуствовање у току радног времена или учестали ранији одлазак с рада;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несавесно чување службених списа или података без наступања штетних последица;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неоправдан изостанак с рада један радни дан;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неоправдано необавештавање непосредно претпостављеног о разлозима спречености за долазак на рад у року од 24 сата од настанка разлога;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повреда правила струке, односно акта о радној дисциплини у јавној служби која није обухваћена неком од тежих повреда обавеза из радног односа предвиђених  законом;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друге лакше повреде обавеза из радног односа утврђене законом којим се уређује рад јавне службе, односно општим актом.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 лакше повреде запослени не може да добије отказ већ једну од следећих мера: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опомену;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умањење плате до 10% његове основне плате за месец у коме је донета мера, у трајању од једног месеца, које се извршава обуставом од плате, односно накнаде плате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Предмет закона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Препознаје специфичности појединих јавних служби и препушта  закону који уређује рад јавне службе да уреди део радних односа који произилази из тих посебности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Посебни услови за заснивање радног односа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Стручно усавршавање и професионално напредовање 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Интерно уређење кретања запослених између послодаваца у одређеној јавној служби – интерно тржиште рада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Специфични основи рада у појединим јавним службама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Интерно тржиште рада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Стручни испити и лиценце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Начини вредновања резултата рада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Повреде радних обавеза које произилазе из посебности рада у одређеној јавној служби и др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На остала питања примењује се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Закон о раду и други закони који се везују за права по основу рада – штрајк, мобинг, забрана дискриминације....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на права, обавезе и одговорности запослених која нису уређена овим законом или законом којим се уређује рад јавне службе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Колективни уговори и Правилник о раду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доноси се уз претходно прибављену сагласност оснивача, односно надлежног органа из чијих средстава се обезбеђују средстава за рад јавне службе и прибављено мишљење репрезентативног синдиката код послодавца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Прелазне одредбе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Применом закона не сме да се наруши буџетска стабилност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Запосленом не може да буде умањена затечена плата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Сви додаци који су раније постојали остају као затечени део основне плате и на њу се врши обрачун увећања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Постојећи КУ остају на снази у делу којем нису супротни овом закону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Правилници о систематизацији се доносе у року од 3 месеца од дана ступања на снагу закона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у року од 60 дана од дана ступања на снагу Правилника донесе се решења којим се утврђују називи радних места чије послове запослени обављају у складу са називима из Правилника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овим  решењима мењају се по сили закона одредбе уговора о раду које се односе на називе послова које запослени обављају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Тим решењема не може да се врши премештај запослених на друге послове код послодавца већ се само констатује нови назив радног места 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Закон о систему плата запослених у јавном сектору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1805040" y="2428560"/>
            <a:ext cx="4536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pic>
        <p:nvPicPr>
          <p:cNvPr id="164" name="Picture 5" descr=""/>
          <p:cNvPicPr/>
          <p:nvPr/>
        </p:nvPicPr>
        <p:blipFill>
          <a:blip r:embed="rId1"/>
          <a:stretch/>
        </p:blipFill>
        <p:spPr>
          <a:xfrm>
            <a:off x="1995120" y="2199240"/>
            <a:ext cx="9309960" cy="403956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Права запослених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Право једнаке доступности радних места при запошљавању засновано на стручној оспособљености и уз уважавање национаног састава становништва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Право на сигурне услове рада и заштиту од претњи и напада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Право на вредновање резултата рада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Право на професионално напредовање и стручно усавршавање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Право на плату у складу са оствареним резултатима рада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Друга права која се остварују у складу са општим прописима о раду и другим законима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Одмори, одсуства, заштита од дискриминације, злостављања, штрајк, синдикално удруживање...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Обавезе запослених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1371600" y="1652400"/>
            <a:ext cx="9600840" cy="4670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Обавеза професионалног поступања и одговорности за законитост и стручност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Поштовања организације рада и радног времена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Извршење налога послодавца у складу са законом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Премештај на друго радно место у складу са законом и колективним уговором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Додатно оптерећење на раду 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да ради и послове који нису у опису његовог радног места ако за њих испуњава услове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или додатно већи обим посла свог радног места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2" marL="13716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2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због привремено повећаног обима посла, замене одсутног запосленог или у случају да на одређеном радном месту није запослено ниједно лице </a:t>
            </a:r>
            <a:endParaRPr b="0" i="1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траје најдуже до 30 радних дана у периоду од дванаест месеци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 </a:t>
            </a:r>
            <a:r>
              <a:rPr b="0" i="1" lang="en-US" sz="1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може да одбије ако се не ради о пословима истог степена и врсте стручне спреме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18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Обавезе које произилазе из потребе спречавања сукоба интереса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Забрана пријема поклона и коришћења рада у јавној служби да би стекао корист за себе или другог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Ограничење додатног рада ако ствара сукоб интереса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1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Ограничење оснивање привредног друштва ако ствара сукоб интереса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Попуњавање радних места у јавним службама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Правилник о организацији и систематизацији послова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Називи радних места морају да одговарају радним местима из Каталога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Обавезно се уноси број извршилаца или %ангажовања ако се рад обавља према нормативима рада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При изради правилника мора да се води рачуна о начелу рационалности, функционалности и ефикасности и поштују утврђени стандарди и кадровски план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Доноси га директор уз прибављену сагласност органа управљања и уз затражено мишљење репрезентативног синдиката 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Попуњавање радних места у јавним службама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Радно место може да се попуни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је утврђено Правилником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није попуњено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су обезбеђена средства за плате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су испуњени други услови у погледу допуштености прописани законом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О попуњавању одлучује директор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Последице незаконите одлуке су прекршајне казне за директора и правно лице и покретање поступка за разрешење директора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lvl="1" marL="914400" indent="-383760">
              <a:lnSpc>
                <a:spcPct val="100000"/>
              </a:lnSpc>
              <a:buClr>
                <a:srgbClr val="191b0e"/>
              </a:buClr>
              <a:buFont typeface="Franklin Gothic Book"/>
              <a:buChar char="–"/>
            </a:pPr>
            <a:r>
              <a:rPr b="0" i="1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Ако је радни однос заснован супротно закону предвиђа се отказ запосленом у року од 1 године од заснивања радног односа</a:t>
            </a:r>
            <a:endParaRPr b="0" lang="en-US" sz="18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371600" y="685800"/>
            <a:ext cx="9600840" cy="148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89000"/>
              </a:lnSpc>
            </a:pPr>
            <a:r>
              <a:rPr b="0" lang="en-US" sz="44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Начин попуњавања радних места у јавним службама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1371600" y="2286000"/>
            <a:ext cx="9600840" cy="35809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Премештај запослених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Преузимање 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Конкурс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Други начин уређен посебним законом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>
              <a:lnSpc>
                <a:spcPct val="94000"/>
              </a:lnSpc>
            </a:pP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  <a:p>
            <a:pPr marL="384120" indent="-383760">
              <a:lnSpc>
                <a:spcPct val="94000"/>
              </a:lnSpc>
              <a:buClr>
                <a:srgbClr val="191b0e"/>
              </a:buClr>
              <a:buFont typeface="Franklin Gothic Book"/>
              <a:buChar char="■"/>
            </a:pPr>
            <a:r>
              <a:rPr b="0" lang="en-US" sz="2000" spc="-1" strike="noStrike">
                <a:solidFill>
                  <a:srgbClr val="191b0e"/>
                </a:solidFill>
                <a:uFill>
                  <a:solidFill>
                    <a:srgbClr val="ffffff"/>
                  </a:solidFill>
                </a:uFill>
                <a:latin typeface="Franklin Gothic Book"/>
              </a:rPr>
              <a:t>Редослед у попуњавању радних места може да се одреди посебним законом</a:t>
            </a:r>
            <a:endParaRPr b="0" lang="en-US" sz="2000" spc="-1" strike="noStrike">
              <a:solidFill>
                <a:srgbClr val="191b0e"/>
              </a:solidFill>
              <a:uFill>
                <a:solidFill>
                  <a:srgbClr val="ffffff"/>
                </a:solidFill>
              </a:uFill>
              <a:latin typeface="Franklin Gothic Book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1071</TotalTime>
  <Application>LibreOffice/5.1.6.2$Linux_X86_64 LibreOffice_project/10m0$Build-2</Application>
  <Words>4483</Words>
  <Paragraphs>336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2017-08-21T08:01:24Z</dcterms:created>
  <dc:creator>Ивана Савићевић</dc:creator>
  <dc:description/>
  <dc:language>en-US</dc:language>
  <cp:lastModifiedBy>Ивана Савићевић</cp:lastModifiedBy>
  <dcterms:modified xsi:type="dcterms:W3CDTF">2017-12-06T09:22:17Z</dcterms:modified>
  <cp:revision>49</cp:revision>
  <dc:subject/>
  <dc:title>Нацрт закона о запосленима у јавним службама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41</vt:i4>
  </property>
</Properties>
</file>